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1" r:id="rId1"/>
    <p:sldMasterId id="2147483871" r:id="rId2"/>
  </p:sldMasterIdLst>
  <p:notesMasterIdLst>
    <p:notesMasterId r:id="rId18"/>
  </p:notesMasterIdLst>
  <p:handoutMasterIdLst>
    <p:handoutMasterId r:id="rId19"/>
  </p:handoutMasterIdLst>
  <p:sldIdLst>
    <p:sldId id="378" r:id="rId3"/>
    <p:sldId id="379" r:id="rId4"/>
    <p:sldId id="380" r:id="rId5"/>
    <p:sldId id="393" r:id="rId6"/>
    <p:sldId id="381" r:id="rId7"/>
    <p:sldId id="382" r:id="rId8"/>
    <p:sldId id="383" r:id="rId9"/>
    <p:sldId id="384" r:id="rId10"/>
    <p:sldId id="385" r:id="rId11"/>
    <p:sldId id="386" r:id="rId12"/>
    <p:sldId id="391" r:id="rId13"/>
    <p:sldId id="387" r:id="rId14"/>
    <p:sldId id="389" r:id="rId15"/>
    <p:sldId id="390" r:id="rId16"/>
    <p:sldId id="392" r:id="rId17"/>
  </p:sldIdLst>
  <p:sldSz cx="9144000" cy="6858000" type="screen4x3"/>
  <p:notesSz cx="6815138" cy="9945688"/>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39933"/>
    <a:srgbClr val="FF66FF"/>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59" autoAdjust="0"/>
    <p:restoredTop sz="94713" autoAdjust="0"/>
  </p:normalViewPr>
  <p:slideViewPr>
    <p:cSldViewPr>
      <p:cViewPr varScale="1">
        <p:scale>
          <a:sx n="70" d="100"/>
          <a:sy n="70" d="100"/>
        </p:scale>
        <p:origin x="1578" y="7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51163" cy="496888"/>
          </a:xfrm>
          <a:prstGeom prst="rect">
            <a:avLst/>
          </a:prstGeom>
          <a:noFill/>
          <a:ln w="9525">
            <a:noFill/>
            <a:miter lim="800000"/>
            <a:headEnd/>
            <a:tailEnd/>
          </a:ln>
          <a:effectLst/>
        </p:spPr>
        <p:txBody>
          <a:bodyPr vert="horz" wrap="square" lIns="93285" tIns="46644" rIns="93285" bIns="46644" numCol="1" anchor="t" anchorCtr="0" compatLnSpc="1">
            <a:prstTxWarp prst="textNoShape">
              <a:avLst/>
            </a:prstTxWarp>
          </a:bodyPr>
          <a:lstStyle>
            <a:lvl1pPr defTabSz="933263">
              <a:defRPr sz="1300">
                <a:cs typeface="+mn-cs"/>
              </a:defRPr>
            </a:lvl1pPr>
          </a:lstStyle>
          <a:p>
            <a:pPr>
              <a:defRPr/>
            </a:pPr>
            <a:endParaRPr lang="en-US"/>
          </a:p>
        </p:txBody>
      </p:sp>
      <p:sp>
        <p:nvSpPr>
          <p:cNvPr id="11267" name="Rectangle 3"/>
          <p:cNvSpPr>
            <a:spLocks noGrp="1" noChangeArrowheads="1"/>
          </p:cNvSpPr>
          <p:nvPr>
            <p:ph type="dt" sz="quarter" idx="1"/>
          </p:nvPr>
        </p:nvSpPr>
        <p:spPr bwMode="auto">
          <a:xfrm>
            <a:off x="3863975" y="0"/>
            <a:ext cx="2951163" cy="496888"/>
          </a:xfrm>
          <a:prstGeom prst="rect">
            <a:avLst/>
          </a:prstGeom>
          <a:noFill/>
          <a:ln w="9525">
            <a:noFill/>
            <a:miter lim="800000"/>
            <a:headEnd/>
            <a:tailEnd/>
          </a:ln>
          <a:effectLst/>
        </p:spPr>
        <p:txBody>
          <a:bodyPr vert="horz" wrap="square" lIns="93285" tIns="46644" rIns="93285" bIns="46644" numCol="1" anchor="t" anchorCtr="0" compatLnSpc="1">
            <a:prstTxWarp prst="textNoShape">
              <a:avLst/>
            </a:prstTxWarp>
          </a:bodyPr>
          <a:lstStyle>
            <a:lvl1pPr algn="r" defTabSz="933263">
              <a:defRPr sz="1300">
                <a:cs typeface="+mn-cs"/>
              </a:defRPr>
            </a:lvl1pPr>
          </a:lstStyle>
          <a:p>
            <a:pPr>
              <a:defRPr/>
            </a:pPr>
            <a:endParaRPr lang="en-US"/>
          </a:p>
        </p:txBody>
      </p:sp>
      <p:sp>
        <p:nvSpPr>
          <p:cNvPr id="11268" name="Rectangle 4"/>
          <p:cNvSpPr>
            <a:spLocks noGrp="1" noChangeArrowheads="1"/>
          </p:cNvSpPr>
          <p:nvPr>
            <p:ph type="ftr" sz="quarter" idx="2"/>
          </p:nvPr>
        </p:nvSpPr>
        <p:spPr bwMode="auto">
          <a:xfrm>
            <a:off x="0" y="9448800"/>
            <a:ext cx="2951163" cy="496888"/>
          </a:xfrm>
          <a:prstGeom prst="rect">
            <a:avLst/>
          </a:prstGeom>
          <a:noFill/>
          <a:ln w="9525">
            <a:noFill/>
            <a:miter lim="800000"/>
            <a:headEnd/>
            <a:tailEnd/>
          </a:ln>
          <a:effectLst/>
        </p:spPr>
        <p:txBody>
          <a:bodyPr vert="horz" wrap="square" lIns="93285" tIns="46644" rIns="93285" bIns="46644" numCol="1" anchor="b" anchorCtr="0" compatLnSpc="1">
            <a:prstTxWarp prst="textNoShape">
              <a:avLst/>
            </a:prstTxWarp>
          </a:bodyPr>
          <a:lstStyle>
            <a:lvl1pPr defTabSz="933263">
              <a:defRPr sz="1300">
                <a:cs typeface="+mn-cs"/>
              </a:defRPr>
            </a:lvl1pPr>
          </a:lstStyle>
          <a:p>
            <a:pPr>
              <a:defRPr/>
            </a:pPr>
            <a:endParaRPr lang="en-US"/>
          </a:p>
        </p:txBody>
      </p:sp>
      <p:sp>
        <p:nvSpPr>
          <p:cNvPr id="11269" name="Rectangle 5"/>
          <p:cNvSpPr>
            <a:spLocks noGrp="1" noChangeArrowheads="1"/>
          </p:cNvSpPr>
          <p:nvPr>
            <p:ph type="sldNum" sz="quarter" idx="3"/>
          </p:nvPr>
        </p:nvSpPr>
        <p:spPr bwMode="auto">
          <a:xfrm>
            <a:off x="3863975" y="9448800"/>
            <a:ext cx="2951163" cy="496888"/>
          </a:xfrm>
          <a:prstGeom prst="rect">
            <a:avLst/>
          </a:prstGeom>
          <a:noFill/>
          <a:ln w="9525">
            <a:noFill/>
            <a:miter lim="800000"/>
            <a:headEnd/>
            <a:tailEnd/>
          </a:ln>
          <a:effectLst/>
        </p:spPr>
        <p:txBody>
          <a:bodyPr vert="horz" wrap="square" lIns="93285" tIns="46644" rIns="93285" bIns="46644" numCol="1" anchor="b" anchorCtr="0" compatLnSpc="1">
            <a:prstTxWarp prst="textNoShape">
              <a:avLst/>
            </a:prstTxWarp>
          </a:bodyPr>
          <a:lstStyle>
            <a:lvl1pPr algn="r" defTabSz="933263">
              <a:defRPr sz="1300">
                <a:cs typeface="+mn-cs"/>
              </a:defRPr>
            </a:lvl1pPr>
          </a:lstStyle>
          <a:p>
            <a:pPr>
              <a:defRPr/>
            </a:pPr>
            <a:fld id="{36B2351D-17B5-4808-AFB5-22532ED2DFAE}" type="slidenum">
              <a:rPr lang="en-US"/>
              <a:pPr>
                <a:defRPr/>
              </a:pPr>
              <a:t>‹#›</a:t>
            </a:fld>
            <a:endParaRPr lang="en-US"/>
          </a:p>
        </p:txBody>
      </p:sp>
    </p:spTree>
    <p:extLst>
      <p:ext uri="{BB962C8B-B14F-4D97-AF65-F5344CB8AC3E}">
        <p14:creationId xmlns:p14="http://schemas.microsoft.com/office/powerpoint/2010/main" val="551176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51163" cy="496888"/>
          </a:xfrm>
          <a:prstGeom prst="rect">
            <a:avLst/>
          </a:prstGeom>
          <a:noFill/>
          <a:ln w="9525">
            <a:noFill/>
            <a:miter lim="800000"/>
            <a:headEnd/>
            <a:tailEnd/>
          </a:ln>
          <a:effectLst/>
        </p:spPr>
        <p:txBody>
          <a:bodyPr vert="horz" wrap="square" lIns="93285" tIns="46644" rIns="93285" bIns="46644" numCol="1" anchor="t" anchorCtr="0" compatLnSpc="1">
            <a:prstTxWarp prst="textNoShape">
              <a:avLst/>
            </a:prstTxWarp>
          </a:bodyPr>
          <a:lstStyle>
            <a:lvl1pPr defTabSz="933263">
              <a:defRPr sz="1300">
                <a:cs typeface="+mn-cs"/>
              </a:defRPr>
            </a:lvl1pPr>
          </a:lstStyle>
          <a:p>
            <a:pPr>
              <a:defRPr/>
            </a:pPr>
            <a:endParaRPr lang="en-US"/>
          </a:p>
        </p:txBody>
      </p:sp>
      <p:sp>
        <p:nvSpPr>
          <p:cNvPr id="35843" name="Rectangle 3"/>
          <p:cNvSpPr>
            <a:spLocks noGrp="1" noChangeArrowheads="1"/>
          </p:cNvSpPr>
          <p:nvPr>
            <p:ph type="dt" idx="1"/>
          </p:nvPr>
        </p:nvSpPr>
        <p:spPr bwMode="auto">
          <a:xfrm>
            <a:off x="3862388" y="0"/>
            <a:ext cx="2951162" cy="496888"/>
          </a:xfrm>
          <a:prstGeom prst="rect">
            <a:avLst/>
          </a:prstGeom>
          <a:noFill/>
          <a:ln w="9525">
            <a:noFill/>
            <a:miter lim="800000"/>
            <a:headEnd/>
            <a:tailEnd/>
          </a:ln>
          <a:effectLst/>
        </p:spPr>
        <p:txBody>
          <a:bodyPr vert="horz" wrap="square" lIns="93285" tIns="46644" rIns="93285" bIns="46644" numCol="1" anchor="t" anchorCtr="0" compatLnSpc="1">
            <a:prstTxWarp prst="textNoShape">
              <a:avLst/>
            </a:prstTxWarp>
          </a:bodyPr>
          <a:lstStyle>
            <a:lvl1pPr algn="r" defTabSz="933263">
              <a:defRPr sz="1300">
                <a:cs typeface="+mn-cs"/>
              </a:defRPr>
            </a:lvl1pPr>
          </a:lstStyle>
          <a:p>
            <a:pPr>
              <a:defRPr/>
            </a:pPr>
            <a:endParaRPr lang="en-US"/>
          </a:p>
        </p:txBody>
      </p:sp>
      <p:sp>
        <p:nvSpPr>
          <p:cNvPr id="41988" name="Rectangle 4"/>
          <p:cNvSpPr>
            <a:spLocks noGrp="1" noRot="1" noChangeAspect="1" noChangeArrowheads="1" noTextEdit="1"/>
          </p:cNvSpPr>
          <p:nvPr>
            <p:ph type="sldImg" idx="2"/>
          </p:nvPr>
        </p:nvSpPr>
        <p:spPr bwMode="auto">
          <a:xfrm>
            <a:off x="920750" y="742950"/>
            <a:ext cx="4973638" cy="3730625"/>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682625" y="4724400"/>
            <a:ext cx="5449888" cy="4475163"/>
          </a:xfrm>
          <a:prstGeom prst="rect">
            <a:avLst/>
          </a:prstGeom>
          <a:noFill/>
          <a:ln w="9525">
            <a:noFill/>
            <a:miter lim="800000"/>
            <a:headEnd/>
            <a:tailEnd/>
          </a:ln>
          <a:effectLst/>
        </p:spPr>
        <p:txBody>
          <a:bodyPr vert="horz" wrap="square" lIns="93285" tIns="46644" rIns="93285" bIns="4664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9447213"/>
            <a:ext cx="2951163" cy="496887"/>
          </a:xfrm>
          <a:prstGeom prst="rect">
            <a:avLst/>
          </a:prstGeom>
          <a:noFill/>
          <a:ln w="9525">
            <a:noFill/>
            <a:miter lim="800000"/>
            <a:headEnd/>
            <a:tailEnd/>
          </a:ln>
          <a:effectLst/>
        </p:spPr>
        <p:txBody>
          <a:bodyPr vert="horz" wrap="square" lIns="93285" tIns="46644" rIns="93285" bIns="46644" numCol="1" anchor="b" anchorCtr="0" compatLnSpc="1">
            <a:prstTxWarp prst="textNoShape">
              <a:avLst/>
            </a:prstTxWarp>
          </a:bodyPr>
          <a:lstStyle>
            <a:lvl1pPr defTabSz="933263">
              <a:defRPr sz="1300">
                <a:cs typeface="+mn-cs"/>
              </a:defRPr>
            </a:lvl1pPr>
          </a:lstStyle>
          <a:p>
            <a:pPr>
              <a:defRPr/>
            </a:pPr>
            <a:endParaRPr lang="en-US"/>
          </a:p>
        </p:txBody>
      </p:sp>
      <p:sp>
        <p:nvSpPr>
          <p:cNvPr id="35847" name="Rectangle 7"/>
          <p:cNvSpPr>
            <a:spLocks noGrp="1" noChangeArrowheads="1"/>
          </p:cNvSpPr>
          <p:nvPr>
            <p:ph type="sldNum" sz="quarter" idx="5"/>
          </p:nvPr>
        </p:nvSpPr>
        <p:spPr bwMode="auto">
          <a:xfrm>
            <a:off x="3862388" y="9447213"/>
            <a:ext cx="2951162" cy="496887"/>
          </a:xfrm>
          <a:prstGeom prst="rect">
            <a:avLst/>
          </a:prstGeom>
          <a:noFill/>
          <a:ln w="9525">
            <a:noFill/>
            <a:miter lim="800000"/>
            <a:headEnd/>
            <a:tailEnd/>
          </a:ln>
          <a:effectLst/>
        </p:spPr>
        <p:txBody>
          <a:bodyPr vert="horz" wrap="square" lIns="93285" tIns="46644" rIns="93285" bIns="46644" numCol="1" anchor="b" anchorCtr="0" compatLnSpc="1">
            <a:prstTxWarp prst="textNoShape">
              <a:avLst/>
            </a:prstTxWarp>
          </a:bodyPr>
          <a:lstStyle>
            <a:lvl1pPr algn="r" defTabSz="933263">
              <a:defRPr sz="1300">
                <a:cs typeface="+mn-cs"/>
              </a:defRPr>
            </a:lvl1pPr>
          </a:lstStyle>
          <a:p>
            <a:pPr>
              <a:defRPr/>
            </a:pPr>
            <a:fld id="{A9F67664-64DE-4FE4-9939-1E8BBF15AFB4}" type="slidenum">
              <a:rPr lang="en-US"/>
              <a:pPr>
                <a:defRPr/>
              </a:pPr>
              <a:t>‹#›</a:t>
            </a:fld>
            <a:endParaRPr lang="en-US"/>
          </a:p>
        </p:txBody>
      </p:sp>
    </p:spTree>
    <p:extLst>
      <p:ext uri="{BB962C8B-B14F-4D97-AF65-F5344CB8AC3E}">
        <p14:creationId xmlns:p14="http://schemas.microsoft.com/office/powerpoint/2010/main" val="25766543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EC594F5-784C-4115-B992-030A5B1E6CCA}" type="datetimeFigureOut">
              <a:rPr lang="en-US"/>
              <a:pPr>
                <a:defRPr/>
              </a:pPr>
              <a:t>4/30/2014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75ECF8-6E21-446B-897E-FA2D9C219E5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63E7DF8-E749-42CE-8EB9-0E0882EA208E}" type="datetimeFigureOut">
              <a:rPr lang="en-US"/>
              <a:pPr>
                <a:defRPr/>
              </a:pPr>
              <a:t>4/30/2014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003CE5-8097-4F8A-9393-8BF4C9C2FC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0BFF453-0050-448F-8FCE-43A84097D6A6}" type="datetimeFigureOut">
              <a:rPr lang="en-US"/>
              <a:pPr>
                <a:defRPr/>
              </a:pPr>
              <a:t>4/30/2014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15D130-1C4F-42F7-8ADB-C4CEE6E8F9C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6C9B87E-24AF-4210-86C1-8F1A142DAFCD}" type="datetimeFigureOut">
              <a:rPr lang="en-US"/>
              <a:pPr>
                <a:defRPr/>
              </a:pPr>
              <a:t>4/30/2014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A33254-5305-4248-8A83-61B487022639}"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CC53F1A7-9156-40C2-8859-30B2E2F4BDD2}" type="datetimeFigureOut">
              <a:rPr lang="en-US"/>
              <a:pPr>
                <a:defRPr/>
              </a:pPr>
              <a:t>4/30/2014</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0408763E-8211-4DF4-AA95-CC7C123DA31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0353585-F068-42A4-B84E-893414CE7013}" type="datetimeFigureOut">
              <a:rPr lang="en-US"/>
              <a:pPr>
                <a:defRPr/>
              </a:pPr>
              <a:t>4/30/2014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2C91489-CF82-4971-B115-650464F0F94C}"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FD712A0-4326-45EC-8F95-5AF4A85939CC}" type="datetimeFigureOut">
              <a:rPr lang="en-US"/>
              <a:pPr>
                <a:defRPr/>
              </a:pPr>
              <a:t>4/30/2014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9A0E13-6554-49D4-AA98-46E2B107FDE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CFD7D87B-C159-4E37-A397-2E437A7379D6}" type="datetimeFigureOut">
              <a:rPr lang="en-US"/>
              <a:pPr>
                <a:defRPr/>
              </a:pPr>
              <a:t>4/30/2014</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DC882DBC-3040-469F-85B9-631DE5DBCC28}"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95891385-1742-4A15-8D75-27712BC25D02}" type="datetimeFigureOut">
              <a:rPr lang="en-US"/>
              <a:pPr>
                <a:defRPr/>
              </a:pPr>
              <a:t>4/30/2014</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C4F6EE9C-4C17-4CFE-96D6-CD8C569B0EAC}"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301DB146-CF5C-4E81-B8A4-65A7C4A5CC37}" type="datetimeFigureOut">
              <a:rPr lang="en-US"/>
              <a:pPr>
                <a:defRPr/>
              </a:pPr>
              <a:t>4/30/2014</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D3E98472-7A60-40B8-8BB7-E9DAD3CB5364}"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635C760F-0705-49AE-A897-B9051EA26DE2}" type="datetimeFigureOut">
              <a:rPr lang="en-US"/>
              <a:pPr>
                <a:defRPr/>
              </a:pPr>
              <a:t>4/30/2014</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B208DF4F-7992-4D66-9468-0C908B173D84}"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B213EEB6-1AB1-4AC3-AAAA-4A2DB2097126}" type="datetimeFigureOut">
              <a:rPr lang="en-US"/>
              <a:pPr>
                <a:defRPr/>
              </a:pPr>
              <a:t>4/30/2014</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88887CC3-A3C3-44D6-A6D7-1752C3CA81B9}"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0B4F765D-30F4-49FD-A607-35BA5BD50C10}" type="datetimeFigureOut">
              <a:rPr lang="en-US"/>
              <a:pPr>
                <a:defRPr/>
              </a:pPr>
              <a:t>4/30/2014</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230598F8-E281-4C4F-A886-97DA578CD13E}"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711F799-353A-427F-889D-BC1249D0893D}" type="datetimeFigureOut">
              <a:rPr lang="en-US"/>
              <a:pPr>
                <a:defRPr/>
              </a:pPr>
              <a:t>4/30/2014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C6B70B1-889F-4FB7-81C4-709405479FA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D4D79E3-42C2-4C7C-AFF7-363E8633C9AB}" type="datetimeFigureOut">
              <a:rPr lang="en-US"/>
              <a:pPr>
                <a:defRPr/>
              </a:pPr>
              <a:t>4/30/2014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03A3A1-40CB-41BF-B47A-66A1E1F93505}"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FD642B8-B094-4467-8FE8-0A5963937286}" type="datetimeFigureOut">
              <a:rPr lang="en-US"/>
              <a:pPr>
                <a:defRPr/>
              </a:pPr>
              <a:t>4/30/2014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C6CA7FF-105E-4300-A692-C0707B8937B2}"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DBF10F2-99F6-4097-8A80-7E51E4D1BA40}" type="datetimeFigureOut">
              <a:rPr lang="en-US"/>
              <a:pPr>
                <a:defRPr/>
              </a:pPr>
              <a:t>4/30/2014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8294397-9B99-453A-80A1-9BD45FC4384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586B0EB-1C19-48A4-9DD3-314319D40885}" type="datetimeFigureOut">
              <a:rPr lang="en-US"/>
              <a:pPr>
                <a:defRPr/>
              </a:pPr>
              <a:t>4/30/2014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63A3E74-B8E0-43F2-8BD1-56122058D32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7859106-FED6-43D2-A2C8-8A2B2E526583}" type="datetimeFigureOut">
              <a:rPr lang="en-US"/>
              <a:pPr>
                <a:defRPr/>
              </a:pPr>
              <a:t>4/30/2014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C175C4C-0629-493E-A0D7-CECE82DC382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072D435-5B95-40E3-8227-0EC12EBD8E04}" type="datetimeFigureOut">
              <a:rPr lang="en-US"/>
              <a:pPr>
                <a:defRPr/>
              </a:pPr>
              <a:t>4/30/2014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477A25E-ECA2-4903-841D-779E8A8DE77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A790F34-35DC-4FDD-9427-009215C0B181}" type="datetimeFigureOut">
              <a:rPr lang="en-US"/>
              <a:pPr>
                <a:defRPr/>
              </a:pPr>
              <a:t>4/30/2014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D598B02-B8B7-4E7D-A8BC-15E996368FD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CDD103C-D6A8-49C4-A7E1-C25259455DA3}" type="datetimeFigureOut">
              <a:rPr lang="en-US"/>
              <a:pPr>
                <a:defRPr/>
              </a:pPr>
              <a:t>4/30/2014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906C2F2-9C7C-4DD2-AF4A-6103471C9CD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18" Type="http://schemas.openxmlformats.org/officeDocument/2006/relationships/slideLayout" Target="../slideLayouts/slideLayout3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17" Type="http://schemas.openxmlformats.org/officeDocument/2006/relationships/slideLayout" Target="../slideLayouts/slideLayout36.xml"/><Relationship Id="rId2" Type="http://schemas.openxmlformats.org/officeDocument/2006/relationships/slideLayout" Target="../slideLayouts/slideLayout21.xml"/><Relationship Id="rId16" Type="http://schemas.openxmlformats.org/officeDocument/2006/relationships/slideLayout" Target="../slideLayouts/slideLayout35.xml"/><Relationship Id="rId20" Type="http://schemas.openxmlformats.org/officeDocument/2006/relationships/theme" Target="../theme/theme2.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slideLayout" Target="../slideLayouts/slideLayout34.xml"/><Relationship Id="rId10" Type="http://schemas.openxmlformats.org/officeDocument/2006/relationships/slideLayout" Target="../slideLayouts/slideLayout29.xml"/><Relationship Id="rId19" Type="http://schemas.openxmlformats.org/officeDocument/2006/relationships/slideLayout" Target="../slideLayouts/slideLayout38.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mn-cs"/>
              </a:defRPr>
            </a:lvl1pPr>
          </a:lstStyle>
          <a:p>
            <a:pPr>
              <a:defRPr/>
            </a:pPr>
            <a:fld id="{4D4B269E-F9EF-4F40-8CBB-3F50425D3A32}" type="datetimeFigureOut">
              <a:rPr lang="en-US"/>
              <a:pPr>
                <a:defRPr/>
              </a:pPr>
              <a:t>4/30/2014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mn-cs"/>
              </a:defRPr>
            </a:lvl1pPr>
          </a:lstStyle>
          <a:p>
            <a:pPr>
              <a:defRPr/>
            </a:pPr>
            <a:fld id="{4DA16316-EA6E-403E-886A-7CADA225F96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 id="2147483910" r:id="rId12"/>
    <p:sldLayoutId id="2147483911" r:id="rId13"/>
    <p:sldLayoutId id="2147483912" r:id="rId14"/>
    <p:sldLayoutId id="2147483913" r:id="rId15"/>
    <p:sldLayoutId id="2147483914" r:id="rId16"/>
    <p:sldLayoutId id="2147483915" r:id="rId17"/>
    <p:sldLayoutId id="2147483916" r:id="rId18"/>
    <p:sldLayoutId id="2147483917" r:id="rId19"/>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150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2150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mn-cs"/>
              </a:defRPr>
            </a:lvl1pPr>
          </a:lstStyle>
          <a:p>
            <a:pPr>
              <a:defRPr/>
            </a:pPr>
            <a:fld id="{32CBAC97-60C8-48FD-ADA3-DDD3B9BCB9FD}" type="datetimeFigureOut">
              <a:rPr lang="en-US"/>
              <a:pPr>
                <a:defRPr/>
              </a:pPr>
              <a:t>4/30/2014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cs typeface="+mn-cs"/>
              </a:defRPr>
            </a:lvl1pPr>
          </a:lstStyle>
          <a:p>
            <a:pPr>
              <a:defRPr/>
            </a:pPr>
            <a:fld id="{955771D8-8B29-4685-B208-C9C4D681E3F0}" type="slidenum">
              <a:rPr lang="en-US"/>
              <a:pPr>
                <a:defRPr/>
              </a:pPr>
              <a:t>‹#›</a:t>
            </a:fld>
            <a:endParaRPr lang="en-US"/>
          </a:p>
        </p:txBody>
      </p:sp>
      <p:grpSp>
        <p:nvGrpSpPr>
          <p:cNvPr id="2151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cs typeface="+mn-cs"/>
              </a:endParaRPr>
            </a:p>
          </p:txBody>
        </p:sp>
      </p:grpSp>
    </p:spTree>
  </p:cSld>
  <p:clrMap bg1="lt1" tx1="dk1" bg2="lt2" tx2="dk2" accent1="accent1" accent2="accent2" accent3="accent3" accent4="accent4" accent5="accent5" accent6="accent6" hlink="hlink" folHlink="folHlink"/>
  <p:sldLayoutIdLst>
    <p:sldLayoutId id="2147483918" r:id="rId1"/>
    <p:sldLayoutId id="2147483902" r:id="rId2"/>
    <p:sldLayoutId id="2147483919" r:id="rId3"/>
    <p:sldLayoutId id="2147483903" r:id="rId4"/>
    <p:sldLayoutId id="2147483904" r:id="rId5"/>
    <p:sldLayoutId id="2147483905" r:id="rId6"/>
    <p:sldLayoutId id="2147483906" r:id="rId7"/>
    <p:sldLayoutId id="2147483907" r:id="rId8"/>
    <p:sldLayoutId id="2147483920" r:id="rId9"/>
    <p:sldLayoutId id="2147483908" r:id="rId10"/>
    <p:sldLayoutId id="2147483909" r:id="rId11"/>
    <p:sldLayoutId id="2147483921" r:id="rId12"/>
    <p:sldLayoutId id="2147483922" r:id="rId13"/>
    <p:sldLayoutId id="2147483923" r:id="rId14"/>
    <p:sldLayoutId id="2147483924" r:id="rId15"/>
    <p:sldLayoutId id="2147483925" r:id="rId16"/>
    <p:sldLayoutId id="2147483926" r:id="rId17"/>
    <p:sldLayoutId id="2147483927" r:id="rId18"/>
    <p:sldLayoutId id="2147483928" r:id="rId19"/>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2988" y="1066800"/>
            <a:ext cx="7772400" cy="1470025"/>
          </a:xfrm>
        </p:spPr>
        <p:txBody>
          <a:bodyPr>
            <a:normAutofit fontScale="90000"/>
          </a:bodyPr>
          <a:lstStyle/>
          <a:p>
            <a:pPr eaLnBrk="1" fontAlgn="auto" hangingPunct="1">
              <a:spcAft>
                <a:spcPts val="0"/>
              </a:spcAft>
              <a:defRPr/>
            </a:pPr>
            <a:r>
              <a:rPr lang="en-CA" dirty="0" smtClean="0"/>
              <a:t>Compact Townships </a:t>
            </a:r>
            <a:r>
              <a:rPr lang="en-CA" smtClean="0"/>
              <a:t>and Urbanisation </a:t>
            </a:r>
            <a:r>
              <a:rPr lang="en-CA" dirty="0" smtClean="0"/>
              <a:t>in Bangladesh</a:t>
            </a:r>
            <a:endParaRPr lang="en-US" dirty="0"/>
          </a:p>
        </p:txBody>
      </p:sp>
      <p:sp>
        <p:nvSpPr>
          <p:cNvPr id="44034" name="Subtitle 2"/>
          <p:cNvSpPr>
            <a:spLocks noGrp="1"/>
          </p:cNvSpPr>
          <p:nvPr>
            <p:ph type="subTitle" idx="1"/>
          </p:nvPr>
        </p:nvSpPr>
        <p:spPr>
          <a:xfrm>
            <a:off x="1371600" y="3429000"/>
            <a:ext cx="6400800" cy="1752600"/>
          </a:xfrm>
        </p:spPr>
        <p:txBody>
          <a:bodyPr/>
          <a:lstStyle/>
          <a:p>
            <a:pPr marR="0" eaLnBrk="1" hangingPunct="1"/>
            <a:r>
              <a:rPr lang="en-CA" dirty="0" smtClean="0"/>
              <a:t>Professor </a:t>
            </a:r>
            <a:r>
              <a:rPr lang="en-CA" dirty="0" err="1" smtClean="0"/>
              <a:t>Salim</a:t>
            </a:r>
            <a:r>
              <a:rPr lang="en-CA" dirty="0" smtClean="0"/>
              <a:t> Rashid, UIUC</a:t>
            </a:r>
          </a:p>
          <a:p>
            <a:pPr marR="0" eaLnBrk="1" hangingPunct="1"/>
            <a:endParaRPr lang="en-CA" dirty="0" smtClean="0"/>
          </a:p>
          <a:p>
            <a:pPr marR="0" eaLnBrk="1" hangingPunct="1"/>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800600"/>
          </a:xfrm>
        </p:spPr>
        <p:txBody>
          <a:bodyPr>
            <a:normAutofit/>
          </a:bodyPr>
          <a:lstStyle/>
          <a:p>
            <a:pPr eaLnBrk="1" hangingPunct="1">
              <a:lnSpc>
                <a:spcPct val="80000"/>
              </a:lnSpc>
            </a:pPr>
            <a:r>
              <a:rPr lang="en-CA" sz="3000" smtClean="0"/>
              <a:t>Agricultural land---assume land use proportional to current population, savings via the output of lands saved and resultant effect on prices. </a:t>
            </a:r>
          </a:p>
          <a:p>
            <a:pPr eaLnBrk="1" hangingPunct="1">
              <a:lnSpc>
                <a:spcPct val="80000"/>
              </a:lnSpc>
            </a:pPr>
            <a:r>
              <a:rPr lang="en-CA" sz="3000" smtClean="0"/>
              <a:t>Savings on electric lines. </a:t>
            </a:r>
          </a:p>
          <a:p>
            <a:pPr eaLnBrk="1" hangingPunct="1">
              <a:lnSpc>
                <a:spcPct val="80000"/>
              </a:lnSpc>
            </a:pPr>
            <a:r>
              <a:rPr lang="en-CA" sz="3000" smtClean="0"/>
              <a:t>Savings on rural roads + Growth Centers</a:t>
            </a:r>
          </a:p>
          <a:p>
            <a:pPr eaLnBrk="1" hangingPunct="1">
              <a:lnSpc>
                <a:spcPct val="80000"/>
              </a:lnSpc>
            </a:pPr>
            <a:r>
              <a:rPr lang="en-CA" sz="3000" smtClean="0"/>
              <a:t>Savings on health ---travel and prevention—cooking and smoke</a:t>
            </a:r>
          </a:p>
          <a:p>
            <a:pPr eaLnBrk="1" hangingPunct="1">
              <a:lnSpc>
                <a:spcPct val="80000"/>
              </a:lnSpc>
            </a:pPr>
            <a:r>
              <a:rPr lang="en-CA" sz="3000" smtClean="0"/>
              <a:t>Savings on education---attendance and performance</a:t>
            </a:r>
          </a:p>
          <a:p>
            <a:pPr eaLnBrk="1" hangingPunct="1">
              <a:lnSpc>
                <a:spcPct val="80000"/>
              </a:lnSpc>
            </a:pPr>
            <a:endParaRPr lang="en-CA" sz="2200" smtClean="0"/>
          </a:p>
          <a:p>
            <a:pPr eaLnBrk="1" hangingPunct="1">
              <a:lnSpc>
                <a:spcPct val="80000"/>
              </a:lnSpc>
            </a:pPr>
            <a:endParaRPr lang="en-US" sz="2200" smtClean="0"/>
          </a:p>
        </p:txBody>
      </p:sp>
      <p:sp>
        <p:nvSpPr>
          <p:cNvPr id="52226" name="Title 1"/>
          <p:cNvSpPr>
            <a:spLocks noGrp="1"/>
          </p:cNvSpPr>
          <p:nvPr>
            <p:ph type="title" idx="4294967295"/>
          </p:nvPr>
        </p:nvSpPr>
        <p:spPr>
          <a:xfrm>
            <a:off x="76200" y="274638"/>
            <a:ext cx="8229600" cy="1143000"/>
          </a:xfrm>
        </p:spPr>
        <p:txBody>
          <a:bodyPr/>
          <a:lstStyle/>
          <a:p>
            <a:pPr algn="ctr" eaLnBrk="1" hangingPunct="1"/>
            <a:r>
              <a:rPr lang="en-CA" b="1" smtClean="0">
                <a:effectLst>
                  <a:outerShdw blurRad="38100" dist="38100" dir="2700000" algn="tl">
                    <a:srgbClr val="C0C0C0"/>
                  </a:outerShdw>
                </a:effectLst>
              </a:rPr>
              <a:t>Savings by Implementing CT</a:t>
            </a:r>
            <a:endParaRPr lang="en-US" b="1" smtClean="0">
              <a:effectLst>
                <a:outerShdw blurRad="38100" dist="38100" dir="2700000" algn="tl">
                  <a:srgbClr val="C0C0C0"/>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idx="4294967295"/>
          </p:nvPr>
        </p:nvSpPr>
        <p:spPr>
          <a:xfrm>
            <a:off x="457200" y="419100"/>
            <a:ext cx="8229600" cy="1143000"/>
          </a:xfrm>
        </p:spPr>
        <p:txBody>
          <a:bodyPr/>
          <a:lstStyle/>
          <a:p>
            <a:r>
              <a:rPr lang="en-CA" b="1" smtClean="0">
                <a:effectLst>
                  <a:outerShdw blurRad="38100" dist="38100" dir="2700000" algn="tl">
                    <a:srgbClr val="C0C0C0"/>
                  </a:outerShdw>
                </a:effectLst>
              </a:rPr>
              <a:t>Savings by Implementing CT</a:t>
            </a:r>
            <a:endParaRPr lang="en-US" b="1" smtClean="0">
              <a:effectLst>
                <a:outerShdw blurRad="38100" dist="38100" dir="2700000" algn="tl">
                  <a:srgbClr val="C0C0C0"/>
                </a:outerShdw>
              </a:effectLst>
            </a:endParaRPr>
          </a:p>
        </p:txBody>
      </p:sp>
      <p:sp>
        <p:nvSpPr>
          <p:cNvPr id="76803" name="Rectangle 3"/>
          <p:cNvSpPr>
            <a:spLocks noGrp="1"/>
          </p:cNvSpPr>
          <p:nvPr>
            <p:ph type="body" idx="4294967295"/>
          </p:nvPr>
        </p:nvSpPr>
        <p:spPr>
          <a:xfrm>
            <a:off x="457200" y="1835150"/>
            <a:ext cx="8229600" cy="4389438"/>
          </a:xfrm>
        </p:spPr>
        <p:txBody>
          <a:bodyPr/>
          <a:lstStyle/>
          <a:p>
            <a:pPr eaLnBrk="1" hangingPunct="1">
              <a:lnSpc>
                <a:spcPct val="80000"/>
              </a:lnSpc>
            </a:pPr>
            <a:r>
              <a:rPr lang="en-CA" sz="3000" dirty="0" smtClean="0"/>
              <a:t>Savings on environmental pollution---auto exhaust from 90 millions</a:t>
            </a:r>
          </a:p>
          <a:p>
            <a:pPr eaLnBrk="1" hangingPunct="1">
              <a:lnSpc>
                <a:spcPct val="80000"/>
              </a:lnSpc>
            </a:pPr>
            <a:r>
              <a:rPr lang="en-CA" sz="3000" dirty="0" smtClean="0"/>
              <a:t>Savings on Flood control---benign neglect of embankments</a:t>
            </a:r>
          </a:p>
          <a:p>
            <a:pPr eaLnBrk="1" hangingPunct="1">
              <a:lnSpc>
                <a:spcPct val="80000"/>
              </a:lnSpc>
            </a:pPr>
            <a:r>
              <a:rPr lang="en-CA" sz="3000" dirty="0" smtClean="0"/>
              <a:t>Savings on Population growth---urbanized families have fewer children &amp; on effectiveness of  family planning with close contact</a:t>
            </a:r>
          </a:p>
          <a:p>
            <a:pPr eaLnBrk="1" hangingPunct="1">
              <a:lnSpc>
                <a:spcPct val="80000"/>
              </a:lnSpc>
            </a:pPr>
            <a:r>
              <a:rPr lang="en-CA" sz="3000" dirty="0" smtClean="0"/>
              <a:t>Benefits in terms of security especially for minority populations. </a:t>
            </a:r>
          </a:p>
          <a:p>
            <a:pPr eaLnBrk="1" hangingPunct="1">
              <a:lnSpc>
                <a:spcPct val="80000"/>
              </a:lnSpc>
            </a:pPr>
            <a:r>
              <a:rPr lang="en-CA" sz="3000" dirty="0" smtClean="0"/>
              <a:t>Employment multiplier</a:t>
            </a:r>
          </a:p>
          <a:p>
            <a:pPr eaLnBrk="1" hangingPunct="1">
              <a:lnSpc>
                <a:spcPct val="80000"/>
              </a:lnSpc>
            </a:pPr>
            <a:r>
              <a:rPr lang="en-CA" sz="3000" dirty="0" smtClean="0"/>
              <a:t>Rural Urban migration inflow costs.</a:t>
            </a:r>
            <a:endParaRPr lang="en-US" sz="30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935163"/>
          <a:ext cx="8229600" cy="4480560"/>
        </p:xfrm>
        <a:graphic>
          <a:graphicData uri="http://schemas.openxmlformats.org/drawingml/2006/table">
            <a:tbl>
              <a:tblPr firstRow="1" bandRow="1">
                <a:tableStyleId>{5C22544A-7EE6-4342-B048-85BDC9FD1C3A}</a:tableStyleId>
              </a:tblPr>
              <a:tblGrid>
                <a:gridCol w="4614866"/>
                <a:gridCol w="1857388"/>
                <a:gridCol w="1757346"/>
              </a:tblGrid>
              <a:tr h="370840">
                <a:tc>
                  <a:txBody>
                    <a:bodyPr/>
                    <a:lstStyle/>
                    <a:p>
                      <a:r>
                        <a:rPr lang="en-CA" sz="2800" dirty="0" smtClean="0"/>
                        <a:t>Sectors</a:t>
                      </a:r>
                      <a:endParaRPr lang="en-US" sz="2800" dirty="0"/>
                    </a:p>
                  </a:txBody>
                  <a:tcPr/>
                </a:tc>
                <a:tc>
                  <a:txBody>
                    <a:bodyPr/>
                    <a:lstStyle/>
                    <a:p>
                      <a:r>
                        <a:rPr lang="en-CA" sz="2800" dirty="0" smtClean="0"/>
                        <a:t>Annual Average</a:t>
                      </a:r>
                      <a:endParaRPr lang="en-US" sz="2800" dirty="0"/>
                    </a:p>
                  </a:txBody>
                  <a:tcPr/>
                </a:tc>
                <a:tc>
                  <a:txBody>
                    <a:bodyPr/>
                    <a:lstStyle/>
                    <a:p>
                      <a:r>
                        <a:rPr lang="en-CA" sz="2800" dirty="0" smtClean="0"/>
                        <a:t>Total</a:t>
                      </a:r>
                      <a:endParaRPr lang="en-US" sz="2800" dirty="0"/>
                    </a:p>
                  </a:txBody>
                  <a:tcPr/>
                </a:tc>
              </a:tr>
              <a:tr h="370840">
                <a:tc>
                  <a:txBody>
                    <a:bodyPr/>
                    <a:lstStyle/>
                    <a:p>
                      <a:r>
                        <a:rPr lang="en-CA" sz="2800" dirty="0" smtClean="0"/>
                        <a:t>Social Sector</a:t>
                      </a:r>
                      <a:endParaRPr lang="en-US" sz="2800" dirty="0"/>
                    </a:p>
                  </a:txBody>
                  <a:tcPr/>
                </a:tc>
                <a:tc>
                  <a:txBody>
                    <a:bodyPr/>
                    <a:lstStyle/>
                    <a:p>
                      <a:r>
                        <a:rPr lang="en-CA" sz="2800" dirty="0" smtClean="0"/>
                        <a:t>1.0</a:t>
                      </a:r>
                      <a:endParaRPr lang="en-US" sz="2800" dirty="0"/>
                    </a:p>
                  </a:txBody>
                  <a:tcPr/>
                </a:tc>
                <a:tc>
                  <a:txBody>
                    <a:bodyPr/>
                    <a:lstStyle/>
                    <a:p>
                      <a:r>
                        <a:rPr lang="en-CA" sz="2800" dirty="0" smtClean="0"/>
                        <a:t>25</a:t>
                      </a:r>
                      <a:endParaRPr lang="en-US" sz="2800" dirty="0"/>
                    </a:p>
                  </a:txBody>
                  <a:tcPr/>
                </a:tc>
              </a:tr>
              <a:tr h="370840">
                <a:tc>
                  <a:txBody>
                    <a:bodyPr/>
                    <a:lstStyle/>
                    <a:p>
                      <a:r>
                        <a:rPr lang="en-CA" sz="2800" dirty="0" smtClean="0"/>
                        <a:t>Urban Housing and Infrastructure</a:t>
                      </a:r>
                      <a:endParaRPr lang="en-US" sz="2800" dirty="0"/>
                    </a:p>
                  </a:txBody>
                  <a:tcPr/>
                </a:tc>
                <a:tc>
                  <a:txBody>
                    <a:bodyPr/>
                    <a:lstStyle/>
                    <a:p>
                      <a:r>
                        <a:rPr lang="en-CA" sz="2800" dirty="0" smtClean="0"/>
                        <a:t>4.0</a:t>
                      </a:r>
                      <a:endParaRPr lang="en-US" sz="2800" dirty="0"/>
                    </a:p>
                  </a:txBody>
                  <a:tcPr/>
                </a:tc>
                <a:tc>
                  <a:txBody>
                    <a:bodyPr/>
                    <a:lstStyle/>
                    <a:p>
                      <a:r>
                        <a:rPr lang="en-CA" sz="2800" dirty="0" smtClean="0"/>
                        <a:t>100</a:t>
                      </a:r>
                      <a:endParaRPr lang="en-US" sz="2800" dirty="0"/>
                    </a:p>
                  </a:txBody>
                  <a:tcPr/>
                </a:tc>
              </a:tr>
              <a:tr h="370840">
                <a:tc>
                  <a:txBody>
                    <a:bodyPr/>
                    <a:lstStyle/>
                    <a:p>
                      <a:r>
                        <a:rPr lang="en-CA" sz="2800" dirty="0" smtClean="0"/>
                        <a:t>Physical Infrastructure</a:t>
                      </a:r>
                      <a:endParaRPr lang="en-US" sz="2800" dirty="0"/>
                    </a:p>
                  </a:txBody>
                  <a:tcPr/>
                </a:tc>
                <a:tc>
                  <a:txBody>
                    <a:bodyPr/>
                    <a:lstStyle/>
                    <a:p>
                      <a:r>
                        <a:rPr lang="en-CA" sz="2800" dirty="0" smtClean="0"/>
                        <a:t>3.0</a:t>
                      </a:r>
                      <a:endParaRPr lang="en-US" sz="2800" dirty="0"/>
                    </a:p>
                  </a:txBody>
                  <a:tcPr/>
                </a:tc>
                <a:tc>
                  <a:txBody>
                    <a:bodyPr/>
                    <a:lstStyle/>
                    <a:p>
                      <a:r>
                        <a:rPr lang="en-CA" sz="2800" dirty="0" smtClean="0"/>
                        <a:t>75</a:t>
                      </a:r>
                      <a:endParaRPr lang="en-US" sz="2800" dirty="0"/>
                    </a:p>
                  </a:txBody>
                  <a:tcPr/>
                </a:tc>
              </a:tr>
              <a:tr h="370840">
                <a:tc>
                  <a:txBody>
                    <a:bodyPr/>
                    <a:lstStyle/>
                    <a:p>
                      <a:r>
                        <a:rPr lang="en-CA" sz="2800" dirty="0" smtClean="0"/>
                        <a:t>Industry and Agriculture</a:t>
                      </a:r>
                      <a:endParaRPr lang="en-US" sz="2800" dirty="0"/>
                    </a:p>
                  </a:txBody>
                  <a:tcPr/>
                </a:tc>
                <a:tc>
                  <a:txBody>
                    <a:bodyPr/>
                    <a:lstStyle/>
                    <a:p>
                      <a:r>
                        <a:rPr lang="en-CA" sz="2800" dirty="0" smtClean="0"/>
                        <a:t>4.0</a:t>
                      </a:r>
                      <a:endParaRPr lang="en-US" sz="2800" dirty="0"/>
                    </a:p>
                  </a:txBody>
                  <a:tcPr/>
                </a:tc>
                <a:tc>
                  <a:txBody>
                    <a:bodyPr/>
                    <a:lstStyle/>
                    <a:p>
                      <a:r>
                        <a:rPr lang="en-CA" sz="2800" dirty="0" smtClean="0"/>
                        <a:t>100</a:t>
                      </a:r>
                      <a:endParaRPr lang="en-US" sz="2800" dirty="0"/>
                    </a:p>
                  </a:txBody>
                  <a:tcPr/>
                </a:tc>
              </a:tr>
              <a:tr h="370840">
                <a:tc>
                  <a:txBody>
                    <a:bodyPr/>
                    <a:lstStyle/>
                    <a:p>
                      <a:r>
                        <a:rPr lang="en-CA" sz="2800" dirty="0" smtClean="0"/>
                        <a:t>Environment and Other</a:t>
                      </a:r>
                      <a:endParaRPr lang="en-US" sz="2800" dirty="0"/>
                    </a:p>
                  </a:txBody>
                  <a:tcPr/>
                </a:tc>
                <a:tc>
                  <a:txBody>
                    <a:bodyPr/>
                    <a:lstStyle/>
                    <a:p>
                      <a:r>
                        <a:rPr lang="en-CA" sz="2800" dirty="0" smtClean="0"/>
                        <a:t>1.0</a:t>
                      </a:r>
                      <a:endParaRPr lang="en-US" sz="2800" dirty="0"/>
                    </a:p>
                  </a:txBody>
                  <a:tcPr/>
                </a:tc>
                <a:tc>
                  <a:txBody>
                    <a:bodyPr/>
                    <a:lstStyle/>
                    <a:p>
                      <a:r>
                        <a:rPr lang="en-CA" sz="2800" dirty="0" smtClean="0"/>
                        <a:t>25</a:t>
                      </a:r>
                      <a:endParaRPr lang="en-US" sz="2800" dirty="0"/>
                    </a:p>
                  </a:txBody>
                  <a:tcPr/>
                </a:tc>
              </a:tr>
              <a:tr h="370840">
                <a:tc>
                  <a:txBody>
                    <a:bodyPr/>
                    <a:lstStyle/>
                    <a:p>
                      <a:pPr algn="ctr"/>
                      <a:r>
                        <a:rPr lang="en-CA" sz="2800" b="1" dirty="0" smtClean="0"/>
                        <a:t>Total</a:t>
                      </a:r>
                      <a:endParaRPr lang="en-US" sz="2800" b="1" dirty="0"/>
                    </a:p>
                  </a:txBody>
                  <a:tcPr/>
                </a:tc>
                <a:tc>
                  <a:txBody>
                    <a:bodyPr/>
                    <a:lstStyle/>
                    <a:p>
                      <a:r>
                        <a:rPr lang="en-CA" sz="2800" b="1" dirty="0" smtClean="0"/>
                        <a:t>13.0</a:t>
                      </a:r>
                      <a:endParaRPr lang="en-US" sz="2800" b="1" dirty="0"/>
                    </a:p>
                  </a:txBody>
                  <a:tcPr/>
                </a:tc>
                <a:tc>
                  <a:txBody>
                    <a:bodyPr/>
                    <a:lstStyle/>
                    <a:p>
                      <a:r>
                        <a:rPr lang="en-CA" sz="2800" b="1" dirty="0" smtClean="0"/>
                        <a:t>325</a:t>
                      </a:r>
                      <a:endParaRPr lang="en-US" sz="2800" b="1" dirty="0"/>
                    </a:p>
                  </a:txBody>
                  <a:tcPr/>
                </a:tc>
              </a:tr>
            </a:tbl>
          </a:graphicData>
        </a:graphic>
      </p:graphicFrame>
      <p:sp>
        <p:nvSpPr>
          <p:cNvPr id="53283" name="Title 1"/>
          <p:cNvSpPr>
            <a:spLocks noGrp="1"/>
          </p:cNvSpPr>
          <p:nvPr>
            <p:ph type="title" idx="4294967295"/>
          </p:nvPr>
        </p:nvSpPr>
        <p:spPr>
          <a:xfrm>
            <a:off x="322263" y="773113"/>
            <a:ext cx="8642350" cy="1143000"/>
          </a:xfrm>
        </p:spPr>
        <p:txBody>
          <a:bodyPr/>
          <a:lstStyle/>
          <a:p>
            <a:pPr algn="ctr" eaLnBrk="1" hangingPunct="1"/>
            <a:r>
              <a:rPr lang="en-CA" sz="4000" b="1" smtClean="0">
                <a:effectLst>
                  <a:outerShdw blurRad="38100" dist="38100" dir="2700000" algn="tl">
                    <a:srgbClr val="C0C0C0"/>
                  </a:outerShdw>
                </a:effectLst>
              </a:rPr>
              <a:t>WB Forecast on Investment Requirement in 25 Years (in Billion US$)</a:t>
            </a:r>
            <a:endParaRPr lang="en-US" sz="4000" b="1" smtClean="0">
              <a:effectLst>
                <a:outerShdw blurRad="38100" dist="38100" dir="2700000" algn="tl">
                  <a:srgbClr val="C0C0C0"/>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2"/>
          <p:cNvSpPr>
            <a:spLocks noGrp="1"/>
          </p:cNvSpPr>
          <p:nvPr>
            <p:ph type="title"/>
          </p:nvPr>
        </p:nvSpPr>
        <p:spPr>
          <a:xfrm>
            <a:off x="323850" y="188913"/>
            <a:ext cx="8229600" cy="963612"/>
          </a:xfrm>
        </p:spPr>
        <p:txBody>
          <a:bodyPr/>
          <a:lstStyle/>
          <a:p>
            <a:pPr algn="ctr" eaLnBrk="1" hangingPunct="1"/>
            <a:r>
              <a:rPr lang="en-CA" b="1" smtClean="0">
                <a:effectLst>
                  <a:outerShdw blurRad="38100" dist="38100" dir="2700000" algn="tl">
                    <a:srgbClr val="C0C0C0"/>
                  </a:outerShdw>
                </a:effectLst>
              </a:rPr>
              <a:t>A Model Advanced CT</a:t>
            </a:r>
            <a:endParaRPr lang="en-US" b="1" smtClean="0">
              <a:effectLst>
                <a:outerShdw blurRad="38100" dist="38100" dir="2700000" algn="tl">
                  <a:srgbClr val="C0C0C0"/>
                </a:outerShdw>
              </a:effectLst>
            </a:endParaRPr>
          </a:p>
        </p:txBody>
      </p:sp>
      <p:pic>
        <p:nvPicPr>
          <p:cNvPr id="55300" name="Picture 4" descr="plan"/>
          <p:cNvPicPr>
            <a:picLocks noGrp="1" noChangeAspect="1" noChangeArrowheads="1"/>
          </p:cNvPicPr>
          <p:nvPr>
            <p:ph idx="4294967295"/>
          </p:nvPr>
        </p:nvPicPr>
        <p:blipFill>
          <a:blip r:embed="rId2" cstate="print"/>
          <a:srcRect l="8400" r="13200"/>
          <a:stretch>
            <a:fillRect/>
          </a:stretch>
        </p:blipFill>
        <p:spPr>
          <a:xfrm>
            <a:off x="795338" y="1352550"/>
            <a:ext cx="7556500" cy="5349875"/>
          </a:xfrm>
          <a:noFill/>
          <a:ln>
            <a:solidFill>
              <a:schemeClr val="tx1"/>
            </a:solid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a:xfrm>
            <a:off x="0" y="704850"/>
            <a:ext cx="8229600" cy="1143000"/>
          </a:xfrm>
        </p:spPr>
        <p:txBody>
          <a:bodyPr/>
          <a:lstStyle/>
          <a:p>
            <a:pPr algn="ctr" eaLnBrk="1" hangingPunct="1"/>
            <a:r>
              <a:rPr lang="en-CA" b="1" smtClean="0">
                <a:effectLst>
                  <a:outerShdw blurRad="38100" dist="38100" dir="2700000" algn="tl">
                    <a:srgbClr val="C0C0C0"/>
                  </a:outerShdw>
                </a:effectLst>
              </a:rPr>
              <a:t>Investment Opportunity</a:t>
            </a:r>
            <a:endParaRPr lang="en-US" b="1" smtClean="0">
              <a:effectLst>
                <a:outerShdw blurRad="38100" dist="38100" dir="2700000" algn="tl">
                  <a:srgbClr val="C0C0C0"/>
                </a:outerShdw>
              </a:effectLst>
            </a:endParaRPr>
          </a:p>
        </p:txBody>
      </p:sp>
      <p:sp>
        <p:nvSpPr>
          <p:cNvPr id="56322" name="Content Placeholder 2"/>
          <p:cNvSpPr>
            <a:spLocks noGrp="1"/>
          </p:cNvSpPr>
          <p:nvPr>
            <p:ph idx="1"/>
          </p:nvPr>
        </p:nvSpPr>
        <p:spPr/>
        <p:txBody>
          <a:bodyPr/>
          <a:lstStyle/>
          <a:p>
            <a:pPr eaLnBrk="1" hangingPunct="1"/>
            <a:r>
              <a:rPr lang="en-CA" sz="3600" dirty="0" smtClean="0"/>
              <a:t>Sector specific or cumulative</a:t>
            </a:r>
          </a:p>
          <a:p>
            <a:pPr eaLnBrk="1" hangingPunct="1"/>
            <a:r>
              <a:rPr lang="en-CA" sz="3600" dirty="0" smtClean="0"/>
              <a:t>Huge savings in infrastructure</a:t>
            </a:r>
          </a:p>
          <a:p>
            <a:pPr eaLnBrk="1" hangingPunct="1"/>
            <a:r>
              <a:rPr lang="en-CA" sz="3600" dirty="0" smtClean="0"/>
              <a:t>Easy implementation and monitoring</a:t>
            </a:r>
          </a:p>
          <a:p>
            <a:pPr eaLnBrk="1" hangingPunct="1"/>
            <a:r>
              <a:rPr lang="en-CA" sz="3600" dirty="0" smtClean="0"/>
              <a:t>Huge private sector potential</a:t>
            </a:r>
          </a:p>
          <a:p>
            <a:pPr eaLnBrk="1" hangingPunct="1"/>
            <a:r>
              <a:rPr lang="en-CA" sz="3600" dirty="0" err="1" smtClean="0"/>
              <a:t>GoB</a:t>
            </a:r>
            <a:r>
              <a:rPr lang="en-CA" sz="3600" dirty="0" smtClean="0"/>
              <a:t> needs to enable—need NOT construct</a:t>
            </a:r>
            <a:endParaRPr lang="en-US" sz="36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764704"/>
            <a:ext cx="7632848" cy="4154984"/>
          </a:xfrm>
          <a:prstGeom prst="rect">
            <a:avLst/>
          </a:prstGeom>
        </p:spPr>
        <p:txBody>
          <a:bodyPr wrap="square">
            <a:spAutoFit/>
          </a:bodyPr>
          <a:lstStyle/>
          <a:p>
            <a:r>
              <a:rPr lang="en-US" b="1" dirty="0" smtClean="0"/>
              <a:t>What are some possibilities?</a:t>
            </a:r>
          </a:p>
          <a:p>
            <a:r>
              <a:rPr lang="en-US" b="1" dirty="0" smtClean="0"/>
              <a:t>1 Transport oriented---</a:t>
            </a:r>
            <a:r>
              <a:rPr lang="en-US" b="1" dirty="0" err="1" smtClean="0"/>
              <a:t>Miyabazar</a:t>
            </a:r>
            <a:endParaRPr lang="en-US" b="1" dirty="0" smtClean="0"/>
          </a:p>
          <a:p>
            <a:r>
              <a:rPr lang="en-US" b="1" dirty="0" smtClean="0"/>
              <a:t>2 Production oriented---Garments relocation in general</a:t>
            </a:r>
          </a:p>
          <a:p>
            <a:r>
              <a:rPr lang="en-US" b="1" dirty="0" smtClean="0"/>
              <a:t>3 Eco-tourism oriented—</a:t>
            </a:r>
            <a:r>
              <a:rPr lang="en-US" b="1" dirty="0" err="1" smtClean="0"/>
              <a:t>Shoron</a:t>
            </a:r>
            <a:r>
              <a:rPr lang="en-US" b="1" dirty="0" smtClean="0"/>
              <a:t> </a:t>
            </a:r>
            <a:r>
              <a:rPr lang="en-US" b="1" dirty="0" err="1" smtClean="0"/>
              <a:t>Khola</a:t>
            </a:r>
            <a:endParaRPr lang="en-US" b="1" dirty="0" smtClean="0"/>
          </a:p>
          <a:p>
            <a:r>
              <a:rPr lang="en-US" b="1" dirty="0" smtClean="0"/>
              <a:t>4 Poverty oriented---4 cow model </a:t>
            </a:r>
            <a:r>
              <a:rPr lang="en-US" b="1" dirty="0" err="1" smtClean="0"/>
              <a:t>eg</a:t>
            </a:r>
            <a:r>
              <a:rPr lang="en-US" b="1" dirty="0" smtClean="0"/>
              <a:t> </a:t>
            </a:r>
            <a:r>
              <a:rPr lang="en-US" b="1" dirty="0" err="1" smtClean="0"/>
              <a:t>Mymensingh</a:t>
            </a:r>
            <a:endParaRPr lang="en-US" b="1" dirty="0" smtClean="0"/>
          </a:p>
          <a:p>
            <a:r>
              <a:rPr lang="en-US" b="1" dirty="0" smtClean="0"/>
              <a:t>5 Leisure and history oriented---</a:t>
            </a:r>
            <a:r>
              <a:rPr lang="en-US" b="1" dirty="0" err="1" smtClean="0"/>
              <a:t>Kaliakor</a:t>
            </a:r>
            <a:endParaRPr lang="en-US" b="1" dirty="0" smtClean="0"/>
          </a:p>
          <a:p>
            <a:r>
              <a:rPr lang="en-US" b="1" dirty="0" smtClean="0"/>
              <a:t>6 Mining oriented---</a:t>
            </a:r>
            <a:r>
              <a:rPr lang="en-US" b="1" dirty="0" err="1" smtClean="0"/>
              <a:t>Phulbari</a:t>
            </a:r>
            <a:endParaRPr lang="en-US" b="1" dirty="0" smtClean="0"/>
          </a:p>
          <a:p>
            <a:r>
              <a:rPr lang="en-US" b="1" dirty="0" smtClean="0"/>
              <a:t>7 Rice, water and electricity oriented—</a:t>
            </a:r>
            <a:r>
              <a:rPr lang="en-US" b="1" dirty="0" err="1" smtClean="0"/>
              <a:t>Aman</a:t>
            </a:r>
            <a:r>
              <a:rPr lang="en-US" b="1" dirty="0" smtClean="0"/>
              <a:t> and Aus lands in general---need </a:t>
            </a:r>
            <a:r>
              <a:rPr lang="en-US" b="1" dirty="0" err="1" smtClean="0"/>
              <a:t>agr</a:t>
            </a:r>
            <a:r>
              <a:rPr lang="en-US" b="1" dirty="0" smtClean="0"/>
              <a:t> highlands </a:t>
            </a:r>
            <a:r>
              <a:rPr lang="en-US" b="1" dirty="0" err="1" smtClean="0"/>
              <a:t>wch</a:t>
            </a:r>
            <a:r>
              <a:rPr lang="en-US" b="1" dirty="0" smtClean="0"/>
              <a:t> are now peopled---so that HYV is shifted to </a:t>
            </a:r>
            <a:r>
              <a:rPr lang="en-US" b="1" dirty="0" err="1" smtClean="0"/>
              <a:t>rainfed</a:t>
            </a:r>
            <a:r>
              <a:rPr lang="en-US" b="1" dirty="0" smtClean="0"/>
              <a:t> rice </a:t>
            </a:r>
          </a:p>
          <a:p>
            <a:r>
              <a:rPr lang="en-US" b="1" dirty="0" smtClean="0"/>
              <a:t>8 Remittance oriented---</a:t>
            </a:r>
            <a:r>
              <a:rPr lang="en-US" b="1" dirty="0" err="1" smtClean="0"/>
              <a:t>Satura</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Content Placeholder 2"/>
          <p:cNvSpPr>
            <a:spLocks noGrp="1"/>
          </p:cNvSpPr>
          <p:nvPr>
            <p:ph idx="1"/>
          </p:nvPr>
        </p:nvSpPr>
        <p:spPr/>
        <p:txBody>
          <a:bodyPr/>
          <a:lstStyle/>
          <a:p>
            <a:pPr eaLnBrk="1" hangingPunct="1"/>
            <a:r>
              <a:rPr lang="en-US" smtClean="0"/>
              <a:t>An agglomeration of houses, hospitals, schools, markets, rural industries and local governmental units with all basic services for about 20,000 people. </a:t>
            </a:r>
          </a:p>
          <a:p>
            <a:pPr eaLnBrk="1" hangingPunct="1"/>
            <a:r>
              <a:rPr lang="en-US" smtClean="0"/>
              <a:t>It is to be largely self-governing and self financing.  </a:t>
            </a:r>
          </a:p>
          <a:p>
            <a:pPr eaLnBrk="1" hangingPunct="1"/>
            <a:r>
              <a:rPr lang="en-US" smtClean="0"/>
              <a:t>The size is small enough for traffic within the CT and access by NMT.</a:t>
            </a:r>
          </a:p>
          <a:p>
            <a:pPr eaLnBrk="1" hangingPunct="1"/>
            <a:r>
              <a:rPr lang="en-US" smtClean="0"/>
              <a:t>MT will be isolated from the CT and make it environmentally friendly. </a:t>
            </a:r>
          </a:p>
        </p:txBody>
      </p:sp>
      <p:sp>
        <p:nvSpPr>
          <p:cNvPr id="45058" name="Title 1"/>
          <p:cNvSpPr>
            <a:spLocks noGrp="1"/>
          </p:cNvSpPr>
          <p:nvPr>
            <p:ph type="title" idx="4294967295"/>
          </p:nvPr>
        </p:nvSpPr>
        <p:spPr>
          <a:xfrm>
            <a:off x="28575" y="274638"/>
            <a:ext cx="8229600" cy="1143000"/>
          </a:xfrm>
        </p:spPr>
        <p:txBody>
          <a:bodyPr/>
          <a:lstStyle/>
          <a:p>
            <a:pPr algn="ctr" eaLnBrk="1" hangingPunct="1"/>
            <a:r>
              <a:rPr lang="en-CA" b="1" smtClean="0">
                <a:effectLst>
                  <a:outerShdw blurRad="38100" dist="38100" dir="2700000" algn="tl">
                    <a:srgbClr val="C0C0C0"/>
                  </a:outerShdw>
                </a:effectLst>
              </a:rPr>
              <a:t>The Concept</a:t>
            </a:r>
            <a:endParaRPr lang="en-US" b="1"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Content Placeholder 2"/>
          <p:cNvSpPr>
            <a:spLocks noGrp="1"/>
          </p:cNvSpPr>
          <p:nvPr>
            <p:ph idx="1"/>
          </p:nvPr>
        </p:nvSpPr>
        <p:spPr/>
        <p:txBody>
          <a:bodyPr/>
          <a:lstStyle/>
          <a:p>
            <a:pPr eaLnBrk="1" hangingPunct="1"/>
            <a:r>
              <a:rPr lang="en-US" dirty="0" smtClean="0"/>
              <a:t>Bangladesh is losing 1-2% of agricultural land every year for horizontal growth in housing.</a:t>
            </a:r>
          </a:p>
          <a:p>
            <a:pPr eaLnBrk="1" hangingPunct="1"/>
            <a:r>
              <a:rPr lang="en-US" dirty="0" smtClean="0"/>
              <a:t>Faster urbanization is attracting more migrants from the rural areas. Make urban areas less livable and less productive.</a:t>
            </a:r>
          </a:p>
          <a:p>
            <a:pPr eaLnBrk="1" hangingPunct="1"/>
            <a:r>
              <a:rPr lang="en-CA" dirty="0" smtClean="0"/>
              <a:t>Unemployment in rural Bangladesh.</a:t>
            </a:r>
          </a:p>
          <a:p>
            <a:pPr eaLnBrk="1" hangingPunct="1"/>
            <a:r>
              <a:rPr lang="en-CA" dirty="0" smtClean="0"/>
              <a:t>Organize the country’s economy for modern economic growth-which needs infrastructure.</a:t>
            </a:r>
          </a:p>
          <a:p>
            <a:pPr eaLnBrk="1" hangingPunct="1"/>
            <a:endParaRPr lang="en-US" dirty="0" smtClean="0"/>
          </a:p>
          <a:p>
            <a:pPr eaLnBrk="1" hangingPunct="1"/>
            <a:endParaRPr lang="en-US" dirty="0" smtClean="0"/>
          </a:p>
        </p:txBody>
      </p:sp>
      <p:sp>
        <p:nvSpPr>
          <p:cNvPr id="46082" name="Title 1"/>
          <p:cNvSpPr>
            <a:spLocks noGrp="1"/>
          </p:cNvSpPr>
          <p:nvPr>
            <p:ph type="title" idx="4294967295"/>
          </p:nvPr>
        </p:nvSpPr>
        <p:spPr>
          <a:xfrm>
            <a:off x="0" y="274638"/>
            <a:ext cx="8229600" cy="1143000"/>
          </a:xfrm>
        </p:spPr>
        <p:txBody>
          <a:bodyPr/>
          <a:lstStyle/>
          <a:p>
            <a:pPr algn="ctr" eaLnBrk="1" hangingPunct="1"/>
            <a:r>
              <a:rPr lang="en-CA" b="1" smtClean="0">
                <a:effectLst>
                  <a:outerShdw blurRad="38100" dist="38100" dir="2700000" algn="tl">
                    <a:srgbClr val="C0C0C0"/>
                  </a:outerShdw>
                </a:effectLst>
              </a:rPr>
              <a:t>Why CT Needed?</a:t>
            </a:r>
            <a:endParaRPr lang="en-US" b="1"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2736"/>
            <a:ext cx="8229600" cy="5271865"/>
          </a:xfrm>
        </p:spPr>
        <p:txBody>
          <a:bodyPr/>
          <a:lstStyle/>
          <a:p>
            <a:r>
              <a:rPr lang="en-US" b="1" dirty="0" smtClean="0"/>
              <a:t>Is  rapid urban growth the key? </a:t>
            </a:r>
            <a:endParaRPr lang="en-US" b="1" smtClean="0"/>
          </a:p>
          <a:p>
            <a:r>
              <a:rPr lang="en-US" smtClean="0"/>
              <a:t>Optimistically</a:t>
            </a:r>
            <a:r>
              <a:rPr lang="en-US" dirty="0" smtClean="0"/>
              <a:t>, suppose the current urban areas double in size over the next 25 years. If 100 million continue in rural areas, we will still have about 40 million people without basic shelter! But, realistically, faster urbanization will attract even more migrants from villages, who will congest and swamp urban facilities, and make cities unlivable. </a:t>
            </a:r>
          </a:p>
          <a:p>
            <a:r>
              <a:rPr lang="en-US" b="1" dirty="0" smtClean="0"/>
              <a:t>The root of a solution lies in providing urban facilities in rural areas.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idx="4294967295"/>
          </p:nvPr>
        </p:nvSpPr>
        <p:spPr>
          <a:xfrm>
            <a:off x="128588" y="174625"/>
            <a:ext cx="8229600" cy="1143000"/>
          </a:xfrm>
        </p:spPr>
        <p:txBody>
          <a:bodyPr/>
          <a:lstStyle/>
          <a:p>
            <a:pPr algn="ctr" eaLnBrk="1" hangingPunct="1"/>
            <a:r>
              <a:rPr lang="en-CA" b="1" smtClean="0">
                <a:effectLst>
                  <a:outerShdw blurRad="38100" dist="38100" dir="2700000" algn="tl">
                    <a:srgbClr val="C0C0C0"/>
                  </a:outerShdw>
                </a:effectLst>
              </a:rPr>
              <a:t>Settlements in Narsingdi</a:t>
            </a:r>
            <a:endParaRPr lang="en-US" b="1" smtClean="0">
              <a:effectLst>
                <a:outerShdw blurRad="38100" dist="38100" dir="2700000" algn="tl">
                  <a:srgbClr val="C0C0C0"/>
                </a:outerShdw>
              </a:effectLst>
            </a:endParaRPr>
          </a:p>
        </p:txBody>
      </p:sp>
      <p:pic>
        <p:nvPicPr>
          <p:cNvPr id="47106" name="Picture 4" descr="Narsingdi"/>
          <p:cNvPicPr>
            <a:picLocks noGrp="1" noChangeAspect="1" noChangeArrowheads="1"/>
          </p:cNvPicPr>
          <p:nvPr>
            <p:ph idx="4294967295"/>
          </p:nvPr>
        </p:nvPicPr>
        <p:blipFill>
          <a:blip r:embed="rId2" cstate="print"/>
          <a:srcRect l="19557" t="-2003" r="19557"/>
          <a:stretch>
            <a:fillRect/>
          </a:stretch>
        </p:blipFill>
        <p:spPr>
          <a:xfrm>
            <a:off x="2339975" y="1341438"/>
            <a:ext cx="4548188" cy="5441950"/>
          </a:xfrm>
          <a:noFill/>
          <a:ln>
            <a:solidFill>
              <a:schemeClr val="tx1"/>
            </a:solid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3"/>
          <p:cNvSpPr>
            <a:spLocks noGrp="1"/>
          </p:cNvSpPr>
          <p:nvPr>
            <p:ph type="title"/>
          </p:nvPr>
        </p:nvSpPr>
        <p:spPr>
          <a:xfrm>
            <a:off x="468313" y="133350"/>
            <a:ext cx="8229600" cy="1143000"/>
          </a:xfrm>
        </p:spPr>
        <p:txBody>
          <a:bodyPr/>
          <a:lstStyle/>
          <a:p>
            <a:pPr algn="ctr" eaLnBrk="1" hangingPunct="1"/>
            <a:r>
              <a:rPr lang="en-CA" smtClean="0"/>
              <a:t>Madhabdi- Before and After</a:t>
            </a:r>
            <a:endParaRPr lang="en-US" smtClean="0"/>
          </a:p>
        </p:txBody>
      </p:sp>
      <p:pic>
        <p:nvPicPr>
          <p:cNvPr id="48133" name="Picture 5" descr="rashid 6"/>
          <p:cNvPicPr>
            <a:picLocks noChangeAspect="1" noChangeArrowheads="1"/>
          </p:cNvPicPr>
          <p:nvPr/>
        </p:nvPicPr>
        <p:blipFill>
          <a:blip r:embed="rId2" cstate="print"/>
          <a:srcRect l="12367" t="6389" r="10941" b="3865"/>
          <a:stretch>
            <a:fillRect/>
          </a:stretch>
        </p:blipFill>
        <p:spPr bwMode="auto">
          <a:xfrm>
            <a:off x="4970463" y="1384300"/>
            <a:ext cx="3736975" cy="5302250"/>
          </a:xfrm>
          <a:prstGeom prst="rect">
            <a:avLst/>
          </a:prstGeom>
          <a:noFill/>
          <a:ln w="9525">
            <a:solidFill>
              <a:schemeClr val="tx1"/>
            </a:solidFill>
            <a:miter lim="800000"/>
            <a:headEnd/>
            <a:tailEnd/>
          </a:ln>
        </p:spPr>
      </p:pic>
      <p:pic>
        <p:nvPicPr>
          <p:cNvPr id="48134" name="Picture 6" descr="rashid 5"/>
          <p:cNvPicPr>
            <a:picLocks noChangeAspect="1" noChangeArrowheads="1"/>
          </p:cNvPicPr>
          <p:nvPr/>
        </p:nvPicPr>
        <p:blipFill>
          <a:blip r:embed="rId3" cstate="print"/>
          <a:srcRect l="6697" t="3450" r="12277" b="3802"/>
          <a:stretch>
            <a:fillRect/>
          </a:stretch>
        </p:blipFill>
        <p:spPr bwMode="auto">
          <a:xfrm>
            <a:off x="609600" y="1398588"/>
            <a:ext cx="3659188" cy="5281612"/>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idx="4294967295"/>
          </p:nvPr>
        </p:nvSpPr>
        <p:spPr>
          <a:xfrm>
            <a:off x="0" y="76200"/>
            <a:ext cx="8229600" cy="1143000"/>
          </a:xfrm>
        </p:spPr>
        <p:txBody>
          <a:bodyPr/>
          <a:lstStyle/>
          <a:p>
            <a:pPr algn="ctr" eaLnBrk="1" hangingPunct="1"/>
            <a:r>
              <a:rPr lang="en-CA" sz="4900" smtClean="0"/>
              <a:t>Bangladesh- D R R</a:t>
            </a:r>
            <a:endParaRPr lang="en-US" sz="4900" smtClean="0"/>
          </a:p>
        </p:txBody>
      </p:sp>
      <p:pic>
        <p:nvPicPr>
          <p:cNvPr id="49154" name="Picture 4" descr="rrd"/>
          <p:cNvPicPr>
            <a:picLocks noGrp="1" noChangeAspect="1" noChangeArrowheads="1"/>
          </p:cNvPicPr>
          <p:nvPr>
            <p:ph idx="4294967295"/>
          </p:nvPr>
        </p:nvPicPr>
        <p:blipFill>
          <a:blip r:embed="rId2" cstate="print"/>
          <a:srcRect/>
          <a:stretch>
            <a:fillRect/>
          </a:stretch>
        </p:blipFill>
        <p:spPr>
          <a:xfrm>
            <a:off x="2476500" y="1268413"/>
            <a:ext cx="3902075" cy="5329237"/>
          </a:xfrm>
          <a:noFill/>
          <a:ln>
            <a:solidFill>
              <a:schemeClr val="tx1"/>
            </a:solid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idx="4294967295"/>
          </p:nvPr>
        </p:nvSpPr>
        <p:spPr>
          <a:xfrm>
            <a:off x="338138" y="188913"/>
            <a:ext cx="8229600" cy="922337"/>
          </a:xfrm>
        </p:spPr>
        <p:txBody>
          <a:bodyPr/>
          <a:lstStyle/>
          <a:p>
            <a:pPr algn="ctr" eaLnBrk="1" hangingPunct="1"/>
            <a:r>
              <a:rPr lang="en-CA" b="1" smtClean="0">
                <a:effectLst>
                  <a:outerShdw blurRad="38100" dist="38100" dir="2700000" algn="tl">
                    <a:srgbClr val="C0C0C0"/>
                  </a:outerShdw>
                </a:effectLst>
              </a:rPr>
              <a:t>Bangladesh Rural Roads- ACT</a:t>
            </a:r>
            <a:endParaRPr lang="en-US" b="1" smtClean="0">
              <a:effectLst>
                <a:outerShdw blurRad="38100" dist="38100" dir="2700000" algn="tl">
                  <a:srgbClr val="C0C0C0"/>
                </a:outerShdw>
              </a:effectLst>
            </a:endParaRPr>
          </a:p>
        </p:txBody>
      </p:sp>
      <p:pic>
        <p:nvPicPr>
          <p:cNvPr id="50178" name="Picture 4" descr="hwy"/>
          <p:cNvPicPr>
            <a:picLocks noGrp="1" noChangeAspect="1" noChangeArrowheads="1"/>
          </p:cNvPicPr>
          <p:nvPr>
            <p:ph idx="4294967295"/>
          </p:nvPr>
        </p:nvPicPr>
        <p:blipFill>
          <a:blip r:embed="rId2" cstate="print"/>
          <a:srcRect b="3296"/>
          <a:stretch>
            <a:fillRect/>
          </a:stretch>
        </p:blipFill>
        <p:spPr>
          <a:xfrm>
            <a:off x="2308225" y="1125538"/>
            <a:ext cx="4319588" cy="5543550"/>
          </a:xfrm>
          <a:noFill/>
          <a:ln>
            <a:solidFill>
              <a:schemeClr val="tx1"/>
            </a:solid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Content Placeholder 2"/>
          <p:cNvSpPr>
            <a:spLocks noGrp="1"/>
          </p:cNvSpPr>
          <p:nvPr>
            <p:ph idx="1"/>
          </p:nvPr>
        </p:nvSpPr>
        <p:spPr/>
        <p:txBody>
          <a:bodyPr/>
          <a:lstStyle/>
          <a:p>
            <a:pPr eaLnBrk="1" hangingPunct="1"/>
            <a:r>
              <a:rPr lang="en-CA" sz="3200" smtClean="0"/>
              <a:t>4,500 CT for 90 million people</a:t>
            </a:r>
          </a:p>
          <a:p>
            <a:pPr eaLnBrk="1" hangingPunct="1"/>
            <a:r>
              <a:rPr lang="en-CA" sz="3200" smtClean="0"/>
              <a:t>About 100 acres of land for each CT</a:t>
            </a:r>
          </a:p>
          <a:p>
            <a:pPr eaLnBrk="1" hangingPunct="1"/>
            <a:r>
              <a:rPr lang="en-CA" sz="3200" smtClean="0"/>
              <a:t>$30-60 million for each CT</a:t>
            </a:r>
          </a:p>
          <a:p>
            <a:pPr eaLnBrk="1" hangingPunct="1"/>
            <a:r>
              <a:rPr lang="en-CA" sz="3200" smtClean="0"/>
              <a:t>Self-financed for Tk1,000 (US$15) per month per 200 ft</a:t>
            </a:r>
            <a:r>
              <a:rPr lang="en-CA" sz="3200" baseline="30000" smtClean="0"/>
              <a:t>2 </a:t>
            </a:r>
            <a:r>
              <a:rPr lang="en-CA" sz="3200" smtClean="0"/>
              <a:t>of living space assuming 40 years loan at 0% interest.</a:t>
            </a:r>
          </a:p>
          <a:p>
            <a:pPr eaLnBrk="1" hangingPunct="1"/>
            <a:r>
              <a:rPr lang="en-CA" sz="3200" smtClean="0"/>
              <a:t>Half the price per ft</a:t>
            </a:r>
            <a:r>
              <a:rPr lang="en-CA" sz="3200" baseline="30000" smtClean="0"/>
              <a:t>2  </a:t>
            </a:r>
            <a:r>
              <a:rPr lang="en-CA" sz="3200" smtClean="0"/>
              <a:t>of living space in Dhaka for slum or garment workers.</a:t>
            </a:r>
          </a:p>
        </p:txBody>
      </p:sp>
      <p:sp>
        <p:nvSpPr>
          <p:cNvPr id="51202" name="Title 1"/>
          <p:cNvSpPr>
            <a:spLocks noGrp="1"/>
          </p:cNvSpPr>
          <p:nvPr>
            <p:ph type="title" idx="4294967295"/>
          </p:nvPr>
        </p:nvSpPr>
        <p:spPr>
          <a:xfrm>
            <a:off x="0" y="274638"/>
            <a:ext cx="8229600" cy="1143000"/>
          </a:xfrm>
        </p:spPr>
        <p:txBody>
          <a:bodyPr/>
          <a:lstStyle/>
          <a:p>
            <a:pPr algn="ctr" eaLnBrk="1" hangingPunct="1"/>
            <a:r>
              <a:rPr lang="en-CA" b="1" smtClean="0">
                <a:effectLst>
                  <a:outerShdw blurRad="38100" dist="38100" dir="2700000" algn="tl">
                    <a:srgbClr val="C0C0C0"/>
                  </a:outerShdw>
                </a:effectLst>
              </a:rPr>
              <a:t>CT in Numbers, 2025</a:t>
            </a:r>
            <a:endParaRPr lang="en-US" b="1"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ct Township in the Context of Bangladesh V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Compact Township in the Context of Bangladesh V2</Template>
  <TotalTime>133</TotalTime>
  <Words>561</Words>
  <Application>Microsoft Office PowerPoint</Application>
  <PresentationFormat>On-screen Show (4:3)</PresentationFormat>
  <Paragraphs>76</Paragraphs>
  <Slides>15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Calibri</vt:lpstr>
      <vt:lpstr>Constantia</vt:lpstr>
      <vt:lpstr>Times New Roman</vt:lpstr>
      <vt:lpstr>Wingdings 2</vt:lpstr>
      <vt:lpstr>Compact Township in the Context of Bangladesh V2</vt:lpstr>
      <vt:lpstr>Flow</vt:lpstr>
      <vt:lpstr>Compact Townships and Urbanisation in Bangladesh</vt:lpstr>
      <vt:lpstr>The Concept</vt:lpstr>
      <vt:lpstr>Why CT Needed?</vt:lpstr>
      <vt:lpstr>PowerPoint Presentation</vt:lpstr>
      <vt:lpstr>Settlements in Narsingdi</vt:lpstr>
      <vt:lpstr>Madhabdi- Before and After</vt:lpstr>
      <vt:lpstr>Bangladesh- D R R</vt:lpstr>
      <vt:lpstr>Bangladesh Rural Roads- ACT</vt:lpstr>
      <vt:lpstr>CT in Numbers, 2025</vt:lpstr>
      <vt:lpstr>Savings by Implementing CT</vt:lpstr>
      <vt:lpstr>Savings by Implementing CT</vt:lpstr>
      <vt:lpstr>WB Forecast on Investment Requirement in 25 Years (in Billion US$)</vt:lpstr>
      <vt:lpstr>A Model Advanced CT</vt:lpstr>
      <vt:lpstr>Investment Opportunity</vt:lpstr>
      <vt:lpstr>PowerPoint Presentation</vt:lpstr>
    </vt:vector>
  </TitlesOfParts>
  <Company>Sony Electronics,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Compact Township in the Context of Bangladesh</dc:title>
  <dc:creator>Salim Rashid</dc:creator>
  <cp:lastModifiedBy>Internet I</cp:lastModifiedBy>
  <cp:revision>27</cp:revision>
  <dcterms:created xsi:type="dcterms:W3CDTF">2008-02-24T04:19:10Z</dcterms:created>
  <dcterms:modified xsi:type="dcterms:W3CDTF">2014-04-30T08:28:18Z</dcterms:modified>
</cp:coreProperties>
</file>